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1" r:id="rId5"/>
    <p:sldId id="259" r:id="rId6"/>
    <p:sldId id="292" r:id="rId7"/>
    <p:sldId id="294" r:id="rId8"/>
    <p:sldId id="293" r:id="rId9"/>
    <p:sldId id="285" r:id="rId10"/>
    <p:sldId id="261" r:id="rId11"/>
    <p:sldId id="295" r:id="rId12"/>
    <p:sldId id="263" r:id="rId13"/>
    <p:sldId id="264" r:id="rId14"/>
    <p:sldId id="296" r:id="rId15"/>
    <p:sldId id="265" r:id="rId16"/>
    <p:sldId id="297" r:id="rId17"/>
    <p:sldId id="283" r:id="rId18"/>
    <p:sldId id="269" r:id="rId19"/>
    <p:sldId id="299" r:id="rId20"/>
    <p:sldId id="270" r:id="rId21"/>
    <p:sldId id="273" r:id="rId22"/>
    <p:sldId id="301" r:id="rId23"/>
    <p:sldId id="274" r:id="rId24"/>
    <p:sldId id="302" r:id="rId25"/>
    <p:sldId id="287" r:id="rId2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6433-1299-4539-89F9-A7EA792E1E46}" type="datetimeFigureOut">
              <a:rPr lang="nl-NL" smtClean="0"/>
              <a:pPr/>
              <a:t>28-7-2011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5803-5FDA-4211-B77B-A0AA6DBB232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6433-1299-4539-89F9-A7EA792E1E46}" type="datetimeFigureOut">
              <a:rPr lang="nl-NL" smtClean="0"/>
              <a:pPr/>
              <a:t>28-7-2011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5803-5FDA-4211-B77B-A0AA6DBB232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6433-1299-4539-89F9-A7EA792E1E46}" type="datetimeFigureOut">
              <a:rPr lang="nl-NL" smtClean="0"/>
              <a:pPr/>
              <a:t>28-7-2011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5803-5FDA-4211-B77B-A0AA6DBB232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6433-1299-4539-89F9-A7EA792E1E46}" type="datetimeFigureOut">
              <a:rPr lang="nl-NL" smtClean="0"/>
              <a:pPr/>
              <a:t>28-7-2011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5803-5FDA-4211-B77B-A0AA6DBB232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6433-1299-4539-89F9-A7EA792E1E46}" type="datetimeFigureOut">
              <a:rPr lang="nl-NL" smtClean="0"/>
              <a:pPr/>
              <a:t>28-7-2011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5803-5FDA-4211-B77B-A0AA6DBB232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6433-1299-4539-89F9-A7EA792E1E46}" type="datetimeFigureOut">
              <a:rPr lang="nl-NL" smtClean="0"/>
              <a:pPr/>
              <a:t>28-7-2011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5803-5FDA-4211-B77B-A0AA6DBB232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6433-1299-4539-89F9-A7EA792E1E46}" type="datetimeFigureOut">
              <a:rPr lang="nl-NL" smtClean="0"/>
              <a:pPr/>
              <a:t>28-7-2011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5803-5FDA-4211-B77B-A0AA6DBB232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6433-1299-4539-89F9-A7EA792E1E46}" type="datetimeFigureOut">
              <a:rPr lang="nl-NL" smtClean="0"/>
              <a:pPr/>
              <a:t>28-7-2011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5803-5FDA-4211-B77B-A0AA6DBB232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6433-1299-4539-89F9-A7EA792E1E46}" type="datetimeFigureOut">
              <a:rPr lang="nl-NL" smtClean="0"/>
              <a:pPr/>
              <a:t>28-7-2011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5803-5FDA-4211-B77B-A0AA6DBB232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6433-1299-4539-89F9-A7EA792E1E46}" type="datetimeFigureOut">
              <a:rPr lang="nl-NL" smtClean="0"/>
              <a:pPr/>
              <a:t>28-7-2011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5803-5FDA-4211-B77B-A0AA6DBB232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6433-1299-4539-89F9-A7EA792E1E46}" type="datetimeFigureOut">
              <a:rPr lang="nl-NL" smtClean="0"/>
              <a:pPr/>
              <a:t>28-7-2011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5803-5FDA-4211-B77B-A0AA6DBB232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76433-1299-4539-89F9-A7EA792E1E46}" type="datetimeFigureOut">
              <a:rPr lang="nl-NL" smtClean="0"/>
              <a:pPr/>
              <a:t>28-7-2011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85803-5FDA-4211-B77B-A0AA6DBB232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ma.org/" TargetMode="External"/><Relationship Id="rId2" Type="http://schemas.openxmlformats.org/officeDocument/2006/relationships/hyperlink" Target="http://www.graphicsatla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isc.leidenuniv.nl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Grafische technieken</a:t>
            </a:r>
            <a:endParaRPr lang="nl-NL" dirty="0">
              <a:solidFill>
                <a:schemeClr val="bg2">
                  <a:lumMod val="25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2996952"/>
            <a:ext cx="9144000" cy="175260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2">
                    <a:lumMod val="50000"/>
                  </a:schemeClr>
                </a:solidFill>
                <a:latin typeface="Garamond" pitchFamily="18" charset="0"/>
              </a:rPr>
              <a:t>T</a:t>
            </a:r>
            <a:r>
              <a:rPr lang="nl-NL" dirty="0" smtClean="0">
                <a:solidFill>
                  <a:schemeClr val="bg2">
                    <a:lumMod val="50000"/>
                  </a:schemeClr>
                </a:solidFill>
                <a:latin typeface="Garamond" pitchFamily="18" charset="0"/>
              </a:rPr>
              <a:t>echnische aspecten en kenmerken van de verschillende grafische technieken + voorbeelden</a:t>
            </a:r>
            <a:endParaRPr lang="nl-NL" dirty="0">
              <a:solidFill>
                <a:schemeClr val="bg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6911752" y="6093296"/>
            <a:ext cx="2232248" cy="76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Daphne </a:t>
            </a:r>
            <a:r>
              <a:rPr kumimoji="0" lang="nl-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Wouts</a:t>
            </a:r>
            <a:endParaRPr kumimoji="0" lang="nl-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txBody>
          <a:bodyPr>
            <a:normAutofit/>
          </a:bodyPr>
          <a:lstStyle/>
          <a:p>
            <a:r>
              <a:rPr lang="nl-NL" sz="3000" dirty="0" smtClean="0">
                <a:latin typeface="Garamond" pitchFamily="18" charset="0"/>
              </a:rPr>
              <a:t>Lijnen van de voorstelling in koper uitdiepen met burijn</a:t>
            </a:r>
          </a:p>
          <a:p>
            <a:r>
              <a:rPr lang="nl-NL" sz="3000" dirty="0" smtClean="0">
                <a:latin typeface="Garamond" pitchFamily="18" charset="0"/>
              </a:rPr>
              <a:t>Vloeibare inkt aanbrengen met tampon</a:t>
            </a:r>
          </a:p>
          <a:p>
            <a:r>
              <a:rPr lang="nl-NL" sz="3000" dirty="0" smtClean="0">
                <a:latin typeface="Garamond" pitchFamily="18" charset="0"/>
              </a:rPr>
              <a:t>Plaat schoonvegen </a:t>
            </a:r>
          </a:p>
          <a:p>
            <a:r>
              <a:rPr lang="nl-NL" sz="3000" dirty="0" smtClean="0">
                <a:latin typeface="Garamond" pitchFamily="18" charset="0"/>
              </a:rPr>
              <a:t>Krachtige verticale druk in drukpers</a:t>
            </a:r>
            <a:endParaRPr lang="nl-NL" sz="3000" dirty="0">
              <a:latin typeface="Garamond" pitchFamily="18" charset="0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0" y="18864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Diepdruk: techniek </a:t>
            </a: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r>
              <a:rPr lang="nl-NL" sz="3600" dirty="0" smtClean="0">
                <a:solidFill>
                  <a:schemeClr val="bg2">
                    <a:lumMod val="50000"/>
                  </a:schemeClr>
                </a:solidFill>
                <a:latin typeface="Garamond" pitchFamily="18" charset="0"/>
                <a:ea typeface="+mj-ea"/>
                <a:cs typeface="+mj-cs"/>
              </a:rPr>
              <a:t>G</a:t>
            </a:r>
            <a:r>
              <a:rPr kumimoji="0" lang="nl-NL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ravure</a:t>
            </a:r>
            <a:r>
              <a:rPr kumimoji="0" lang="nl-N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 </a:t>
            </a:r>
            <a:r>
              <a:rPr kumimoji="0" lang="nl-N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(droog, v.a</a:t>
            </a:r>
            <a:r>
              <a:rPr kumimoji="0" lang="nl-N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.</a:t>
            </a:r>
            <a:r>
              <a:rPr kumimoji="0" lang="nl-NL" sz="3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 ca. 1550)</a:t>
            </a:r>
            <a:endParaRPr kumimoji="0" lang="nl-NL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???v.tooltip.zoom_in_dis??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59548" cy="4248472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0" y="5301208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Garamond" pitchFamily="18" charset="0"/>
              </a:rPr>
              <a:t>Jan </a:t>
            </a:r>
            <a:r>
              <a:rPr lang="nl-NL" sz="1400" dirty="0" err="1" smtClean="0">
                <a:latin typeface="Garamond" pitchFamily="18" charset="0"/>
              </a:rPr>
              <a:t>Saenredam</a:t>
            </a:r>
            <a:r>
              <a:rPr lang="nl-NL" sz="1400" dirty="0" smtClean="0">
                <a:latin typeface="Garamond" pitchFamily="18" charset="0"/>
              </a:rPr>
              <a:t> (1565-1607), </a:t>
            </a:r>
            <a:r>
              <a:rPr lang="nl-NL" sz="1400" i="1" dirty="0" smtClean="0">
                <a:latin typeface="Garamond" pitchFamily="18" charset="0"/>
              </a:rPr>
              <a:t>De vijf zintuigen, gevoel </a:t>
            </a:r>
            <a:r>
              <a:rPr lang="nl-NL" sz="1400" dirty="0" smtClean="0">
                <a:latin typeface="Garamond" pitchFamily="18" charset="0"/>
              </a:rPr>
              <a:t>[detail], gravure, </a:t>
            </a:r>
            <a:r>
              <a:rPr lang="nl-NL" sz="1400" dirty="0" err="1" smtClean="0">
                <a:latin typeface="Garamond" pitchFamily="18" charset="0"/>
              </a:rPr>
              <a:t>z.d</a:t>
            </a:r>
            <a:r>
              <a:rPr lang="nl-NL" sz="1400" dirty="0" smtClean="0">
                <a:latin typeface="Garamond" pitchFamily="18" charset="0"/>
              </a:rPr>
              <a:t>., Prentenkabinet UBL, PK-P- 110.483.</a:t>
            </a:r>
          </a:p>
          <a:p>
            <a:endParaRPr lang="nl-NL" sz="1400" dirty="0" smtClean="0">
              <a:latin typeface="Garamond" pitchFamily="18" charset="0"/>
            </a:endParaRPr>
          </a:p>
          <a:p>
            <a:r>
              <a:rPr lang="nl-NL" sz="1400" dirty="0" smtClean="0">
                <a:latin typeface="Garamond" pitchFamily="18" charset="0"/>
              </a:rPr>
              <a:t>Let op de kenmerkende zwellende graveerlijnen die spits beginnen en ook spits eindigen.    </a:t>
            </a:r>
            <a:endParaRPr lang="nl-NL" sz="14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420888"/>
            <a:ext cx="9144000" cy="4437112"/>
          </a:xfrm>
        </p:spPr>
        <p:txBody>
          <a:bodyPr/>
          <a:lstStyle/>
          <a:p>
            <a:r>
              <a:rPr lang="nl-NL" dirty="0" smtClean="0">
                <a:latin typeface="Garamond" pitchFamily="18" charset="0"/>
              </a:rPr>
              <a:t>V-vormige groef</a:t>
            </a:r>
          </a:p>
          <a:p>
            <a:r>
              <a:rPr lang="nl-NL" dirty="0" smtClean="0">
                <a:latin typeface="Garamond" pitchFamily="18" charset="0"/>
              </a:rPr>
              <a:t>Diepe, zwellende lijnen</a:t>
            </a:r>
          </a:p>
          <a:p>
            <a:r>
              <a:rPr lang="nl-NL" dirty="0" smtClean="0">
                <a:latin typeface="Garamond" pitchFamily="18" charset="0"/>
              </a:rPr>
              <a:t>Regelmatig lijnenpatroon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0" y="26977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Diepdruk: kenmerken </a:t>
            </a: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r>
              <a:rPr lang="nl-NL" sz="3600" noProof="0" dirty="0" smtClean="0">
                <a:solidFill>
                  <a:schemeClr val="bg2">
                    <a:lumMod val="50000"/>
                  </a:schemeClr>
                </a:solidFill>
                <a:latin typeface="Garamond" pitchFamily="18" charset="0"/>
                <a:ea typeface="+mj-ea"/>
                <a:cs typeface="+mj-cs"/>
              </a:rPr>
              <a:t>G</a:t>
            </a:r>
            <a:r>
              <a:rPr kumimoji="0" lang="nl-N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ravure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72608"/>
          </a:xfrm>
        </p:spPr>
        <p:txBody>
          <a:bodyPr>
            <a:normAutofit lnSpcReduction="10000"/>
          </a:bodyPr>
          <a:lstStyle/>
          <a:p>
            <a:r>
              <a:rPr lang="nl-NL" sz="3000" dirty="0" smtClean="0">
                <a:latin typeface="Garamond" pitchFamily="18" charset="0"/>
              </a:rPr>
              <a:t>Koperplaat bedekken met zuurresistente was</a:t>
            </a:r>
          </a:p>
          <a:p>
            <a:r>
              <a:rPr lang="nl-NL" sz="3000" dirty="0" smtClean="0">
                <a:latin typeface="Garamond" pitchFamily="18" charset="0"/>
              </a:rPr>
              <a:t>Met etsnaald tekenen in de was</a:t>
            </a:r>
          </a:p>
          <a:p>
            <a:r>
              <a:rPr lang="nl-NL" sz="3000" dirty="0" smtClean="0">
                <a:latin typeface="Garamond" pitchFamily="18" charset="0"/>
              </a:rPr>
              <a:t>Plaat in zuurbad waardoor er groeven ontstaan</a:t>
            </a:r>
          </a:p>
          <a:p>
            <a:r>
              <a:rPr lang="nl-NL" sz="3000" dirty="0" smtClean="0">
                <a:latin typeface="Garamond" pitchFamily="18" charset="0"/>
              </a:rPr>
              <a:t>Inkten, schoonvegen, drukken</a:t>
            </a:r>
          </a:p>
          <a:p>
            <a:endParaRPr lang="nl-NL" sz="3000" dirty="0" smtClean="0">
              <a:latin typeface="Garamond" pitchFamily="18" charset="0"/>
            </a:endParaRPr>
          </a:p>
          <a:p>
            <a:pPr>
              <a:buNone/>
            </a:pPr>
            <a:r>
              <a:rPr lang="nl-NL" sz="2800" dirty="0" smtClean="0">
                <a:latin typeface="Garamond" pitchFamily="18" charset="0"/>
              </a:rPr>
              <a:t>	http://www.moma.org/interactives/projects/2001/whatisaprint/flash.html</a:t>
            </a:r>
            <a:endParaRPr lang="nl-NL" sz="3000" dirty="0" smtClean="0">
              <a:latin typeface="Garamond" pitchFamily="18" charset="0"/>
            </a:endParaRPr>
          </a:p>
          <a:p>
            <a:endParaRPr lang="nl-NL" sz="3000" dirty="0" smtClean="0">
              <a:latin typeface="Garamond" pitchFamily="18" charset="0"/>
            </a:endParaRPr>
          </a:p>
          <a:p>
            <a:r>
              <a:rPr lang="nl-NL" sz="3000" dirty="0" smtClean="0">
                <a:latin typeface="Garamond" pitchFamily="18" charset="0"/>
              </a:rPr>
              <a:t>N.B. bij een ‘droge naald’ ets wordt direct in de koperplaat gewerkt met de etsnaald. Het koper hoopt zich op naast de groef: ‘braam’. </a:t>
            </a:r>
          </a:p>
          <a:p>
            <a:endParaRPr lang="nl-NL" sz="3000" dirty="0" smtClean="0">
              <a:latin typeface="Garamond" pitchFamily="18" charset="0"/>
            </a:endParaRPr>
          </a:p>
          <a:p>
            <a:endParaRPr lang="nl-NL" sz="3000" dirty="0">
              <a:latin typeface="Garamond" pitchFamily="18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0" y="11663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Diepdruk: techniek </a:t>
            </a: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r>
              <a:rPr kumimoji="0" lang="nl-N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E</a:t>
            </a:r>
            <a:r>
              <a:rPr lang="nl-NL" sz="3600" dirty="0" err="1" smtClean="0">
                <a:solidFill>
                  <a:schemeClr val="bg2">
                    <a:lumMod val="50000"/>
                  </a:schemeClr>
                </a:solidFill>
                <a:latin typeface="Garamond" pitchFamily="18" charset="0"/>
                <a:ea typeface="+mj-ea"/>
                <a:cs typeface="+mj-cs"/>
              </a:rPr>
              <a:t>ts</a:t>
            </a:r>
            <a:r>
              <a:rPr lang="nl-NL" sz="3600" dirty="0" smtClean="0">
                <a:solidFill>
                  <a:schemeClr val="bg2">
                    <a:lumMod val="50000"/>
                  </a:schemeClr>
                </a:solidFill>
                <a:latin typeface="Garamond" pitchFamily="18" charset="0"/>
                <a:ea typeface="+mj-ea"/>
                <a:cs typeface="+mj-cs"/>
              </a:rPr>
              <a:t> </a:t>
            </a:r>
            <a:r>
              <a:rPr lang="nl-NL" sz="3600" dirty="0" smtClean="0">
                <a:solidFill>
                  <a:schemeClr val="bg2">
                    <a:lumMod val="50000"/>
                  </a:schemeClr>
                </a:solidFill>
                <a:latin typeface="Garamond" pitchFamily="18" charset="0"/>
                <a:ea typeface="+mj-ea"/>
                <a:cs typeface="+mj-cs"/>
              </a:rPr>
              <a:t>(</a:t>
            </a:r>
            <a:r>
              <a:rPr lang="nl-NL" sz="3600" dirty="0" smtClean="0">
                <a:solidFill>
                  <a:schemeClr val="bg2">
                    <a:lumMod val="50000"/>
                  </a:schemeClr>
                </a:solidFill>
                <a:latin typeface="Garamond" pitchFamily="18" charset="0"/>
                <a:ea typeface="+mj-ea"/>
                <a:cs typeface="+mj-cs"/>
              </a:rPr>
              <a:t>nat, </a:t>
            </a:r>
            <a:r>
              <a:rPr lang="nl-NL" sz="3600" dirty="0" smtClean="0">
                <a:solidFill>
                  <a:schemeClr val="bg2">
                    <a:lumMod val="50000"/>
                  </a:schemeClr>
                </a:solidFill>
                <a:latin typeface="Garamond" pitchFamily="18" charset="0"/>
                <a:ea typeface="+mj-ea"/>
                <a:cs typeface="+mj-cs"/>
              </a:rPr>
              <a:t>ca</a:t>
            </a:r>
            <a:r>
              <a:rPr lang="nl-NL" sz="3600" dirty="0" smtClean="0">
                <a:solidFill>
                  <a:schemeClr val="bg2">
                    <a:lumMod val="50000"/>
                  </a:schemeClr>
                </a:solidFill>
                <a:latin typeface="Garamond" pitchFamily="18" charset="0"/>
                <a:ea typeface="+mj-ea"/>
                <a:cs typeface="+mj-cs"/>
              </a:rPr>
              <a:t>. 1513-1825)</a:t>
            </a:r>
            <a:endParaRPr kumimoji="0" lang="nl-NL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9364"/>
            <a:ext cx="9144000" cy="497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0" y="578610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Garamond" pitchFamily="18" charset="0"/>
              </a:rPr>
              <a:t>Rembrandt (1606-1669), </a:t>
            </a:r>
            <a:r>
              <a:rPr lang="nl-NL" sz="1400" i="1" dirty="0" smtClean="0">
                <a:latin typeface="Garamond" pitchFamily="18" charset="0"/>
              </a:rPr>
              <a:t>Zelfportret in bontmuts </a:t>
            </a:r>
            <a:r>
              <a:rPr lang="nl-NL" sz="1400" dirty="0" smtClean="0">
                <a:latin typeface="Garamond" pitchFamily="18" charset="0"/>
              </a:rPr>
              <a:t>[detail], ets en droge naald, 1631, Prentenkabinet UBL, PK-P- 103.126.</a:t>
            </a:r>
          </a:p>
          <a:p>
            <a:endParaRPr lang="nl-NL" sz="1400" dirty="0" smtClean="0">
              <a:latin typeface="Garamond" pitchFamily="18" charset="0"/>
            </a:endParaRPr>
          </a:p>
          <a:p>
            <a:r>
              <a:rPr lang="nl-NL" sz="1400" dirty="0" smtClean="0">
                <a:latin typeface="Garamond" pitchFamily="18" charset="0"/>
              </a:rPr>
              <a:t>Let op de vrije tekening en het grillige lijnenpatroon van de ets.    </a:t>
            </a:r>
            <a:endParaRPr lang="nl-NL" sz="14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nl-NL" dirty="0" smtClean="0">
                <a:latin typeface="Garamond" pitchFamily="18" charset="0"/>
              </a:rPr>
              <a:t>Grillige, vrije lijnen</a:t>
            </a:r>
          </a:p>
          <a:p>
            <a:r>
              <a:rPr lang="nl-NL" dirty="0" smtClean="0">
                <a:latin typeface="Garamond" pitchFamily="18" charset="0"/>
              </a:rPr>
              <a:t>Lijn heeft stompe uiteinden</a:t>
            </a:r>
          </a:p>
          <a:p>
            <a:r>
              <a:rPr lang="nl-NL" dirty="0" smtClean="0">
                <a:latin typeface="Garamond" pitchFamily="18" charset="0"/>
              </a:rPr>
              <a:t>Onregelmatige omranding</a:t>
            </a:r>
          </a:p>
          <a:p>
            <a:endParaRPr lang="nl-NL" dirty="0" smtClean="0">
              <a:latin typeface="Garamond" pitchFamily="18" charset="0"/>
            </a:endParaRPr>
          </a:p>
          <a:p>
            <a:endParaRPr lang="nl-NL" dirty="0" smtClean="0">
              <a:latin typeface="Garamond" pitchFamily="18" charset="0"/>
            </a:endParaRPr>
          </a:p>
          <a:p>
            <a:endParaRPr lang="nl-NL" dirty="0" smtClean="0">
              <a:latin typeface="Garamond" pitchFamily="18" charset="0"/>
            </a:endParaRPr>
          </a:p>
          <a:p>
            <a:r>
              <a:rPr lang="nl-NL" dirty="0" smtClean="0">
                <a:latin typeface="Garamond" pitchFamily="18" charset="0"/>
              </a:rPr>
              <a:t>N.B. Ets en gravure vaak allebei gebruikt door prentmakers: identificatie soms lastig.</a:t>
            </a:r>
            <a:endParaRPr lang="nl-NL" dirty="0">
              <a:latin typeface="Garamond" pitchFamily="18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0" y="-2738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Diepdruk: kenmerken </a:t>
            </a: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r>
              <a:rPr lang="nl-NL" sz="3600" noProof="0" dirty="0" smtClean="0">
                <a:solidFill>
                  <a:schemeClr val="bg2">
                    <a:lumMod val="50000"/>
                  </a:schemeClr>
                </a:solidFill>
                <a:latin typeface="Garamond" pitchFamily="18" charset="0"/>
                <a:ea typeface="+mj-ea"/>
                <a:cs typeface="+mj-cs"/>
              </a:rPr>
              <a:t>Ets</a:t>
            </a:r>
            <a:endParaRPr kumimoji="0" lang="nl-NL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8281" y="0"/>
            <a:ext cx="52057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660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Diepdruk: techniek </a:t>
            </a:r>
            <a:r>
              <a:rPr lang="nl-NL" dirty="0" smtClean="0">
                <a:latin typeface="Garamond" pitchFamily="18" charset="0"/>
              </a:rPr>
              <a:t/>
            </a:r>
            <a:br>
              <a:rPr lang="nl-NL" dirty="0" smtClean="0">
                <a:latin typeface="Garamond" pitchFamily="18" charset="0"/>
              </a:rPr>
            </a:br>
            <a:r>
              <a:rPr lang="nl-NL" sz="3600" dirty="0" smtClean="0">
                <a:solidFill>
                  <a:schemeClr val="bg2">
                    <a:lumMod val="50000"/>
                  </a:schemeClr>
                </a:solidFill>
                <a:latin typeface="Garamond" pitchFamily="18" charset="0"/>
              </a:rPr>
              <a:t>Het tonale proces</a:t>
            </a:r>
            <a:endParaRPr lang="nl-N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564904"/>
            <a:ext cx="9144000" cy="4293096"/>
          </a:xfrm>
        </p:spPr>
        <p:txBody>
          <a:bodyPr/>
          <a:lstStyle/>
          <a:p>
            <a:pPr>
              <a:buNone/>
            </a:pPr>
            <a:r>
              <a:rPr lang="nl-NL" dirty="0" smtClean="0">
                <a:latin typeface="Garamond" pitchFamily="18" charset="0"/>
              </a:rPr>
              <a:t>	</a:t>
            </a:r>
            <a:r>
              <a:rPr lang="nl-NL" dirty="0" smtClean="0">
                <a:latin typeface="Garamond" pitchFamily="18" charset="0"/>
              </a:rPr>
              <a:t>Met de voorgaande grafische technieken zijn vooral lijnen te maken, </a:t>
            </a:r>
            <a:r>
              <a:rPr lang="nl-NL" dirty="0" smtClean="0">
                <a:latin typeface="Garamond" pitchFamily="18" charset="0"/>
              </a:rPr>
              <a:t>geen gebieden van tonale </a:t>
            </a:r>
            <a:r>
              <a:rPr lang="nl-NL" dirty="0" smtClean="0">
                <a:latin typeface="Garamond" pitchFamily="18" charset="0"/>
              </a:rPr>
              <a:t>variatie</a:t>
            </a:r>
            <a:endParaRPr lang="nl-NL" dirty="0" smtClean="0">
              <a:latin typeface="Garamond" pitchFamily="18" charset="0"/>
            </a:endParaRP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nl-NL" dirty="0" smtClean="0">
                <a:latin typeface="Garamond" pitchFamily="18" charset="0"/>
              </a:rPr>
              <a:t>Van donker naar licht </a:t>
            </a:r>
            <a:r>
              <a:rPr lang="nl-NL" dirty="0" smtClean="0">
                <a:latin typeface="Garamond" pitchFamily="18" charset="0"/>
              </a:rPr>
              <a:t>werken</a:t>
            </a:r>
            <a:endParaRPr lang="nl-NL" dirty="0" smtClean="0">
              <a:latin typeface="Garamond" pitchFamily="18" charset="0"/>
            </a:endParaRPr>
          </a:p>
          <a:p>
            <a:r>
              <a:rPr lang="nl-NL" dirty="0" smtClean="0">
                <a:latin typeface="Garamond" pitchFamily="18" charset="0"/>
              </a:rPr>
              <a:t>De plaat ruw maken met ‘wiegijzer</a:t>
            </a:r>
            <a:r>
              <a:rPr lang="nl-NL" dirty="0" smtClean="0">
                <a:latin typeface="Garamond" pitchFamily="18" charset="0"/>
              </a:rPr>
              <a:t>’; er ontstaa</a:t>
            </a:r>
            <a:r>
              <a:rPr lang="nl-NL" dirty="0" smtClean="0">
                <a:latin typeface="Garamond" pitchFamily="18" charset="0"/>
              </a:rPr>
              <a:t>n putjes en braampjes over de hele plaat</a:t>
            </a:r>
            <a:endParaRPr lang="nl-NL" dirty="0" smtClean="0">
              <a:latin typeface="Garamond" pitchFamily="18" charset="0"/>
            </a:endParaRPr>
          </a:p>
          <a:p>
            <a:r>
              <a:rPr lang="nl-NL" dirty="0" smtClean="0">
                <a:latin typeface="Garamond" pitchFamily="18" charset="0"/>
              </a:rPr>
              <a:t>Polijsten van bepaalde </a:t>
            </a:r>
            <a:r>
              <a:rPr lang="nl-NL" dirty="0" smtClean="0">
                <a:latin typeface="Garamond" pitchFamily="18" charset="0"/>
              </a:rPr>
              <a:t>delen</a:t>
            </a:r>
            <a:endParaRPr lang="nl-NL" dirty="0" smtClean="0">
              <a:latin typeface="Garamond" pitchFamily="18" charset="0"/>
            </a:endParaRPr>
          </a:p>
          <a:p>
            <a:r>
              <a:rPr lang="nl-NL" dirty="0" smtClean="0">
                <a:latin typeface="Garamond" pitchFamily="18" charset="0"/>
              </a:rPr>
              <a:t>Inkten, schoonwrijven, </a:t>
            </a:r>
            <a:r>
              <a:rPr lang="nl-NL" dirty="0" smtClean="0">
                <a:latin typeface="Garamond" pitchFamily="18" charset="0"/>
              </a:rPr>
              <a:t>drukken</a:t>
            </a:r>
            <a:endParaRPr lang="nl-NL" dirty="0" smtClean="0">
              <a:latin typeface="Garamond" pitchFamily="18" charset="0"/>
            </a:endParaRPr>
          </a:p>
          <a:p>
            <a:endParaRPr lang="nl-NL" dirty="0" smtClean="0">
              <a:latin typeface="Garamond" pitchFamily="18" charset="0"/>
            </a:endParaRPr>
          </a:p>
          <a:p>
            <a:endParaRPr lang="nl-NL" dirty="0">
              <a:latin typeface="Garamond" pitchFamily="18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0" y="0"/>
            <a:ext cx="9144000" cy="1259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Diepdruk: techniek </a:t>
            </a: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r>
              <a:rPr kumimoji="0" lang="nl-N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Het tonale</a:t>
            </a:r>
            <a:r>
              <a:rPr kumimoji="0" lang="nl-NL" sz="3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 proces: mezzotint/zwarte kunst </a:t>
            </a:r>
            <a:r>
              <a:rPr kumimoji="0" lang="nl-NL" sz="3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(droog, ca</a:t>
            </a:r>
            <a:r>
              <a:rPr kumimoji="0" lang="nl-NL" sz="3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. 1650-1860)</a:t>
            </a:r>
            <a:endParaRPr kumimoji="0" lang="nl-NL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???v.tooltip.zoom_in_dis??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625286" cy="4464496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0" y="5229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Garamond" pitchFamily="18" charset="0"/>
              </a:rPr>
              <a:t>Jan van der Bruggen (ca. 1649-1714), </a:t>
            </a:r>
            <a:r>
              <a:rPr lang="nl-NL" sz="1400" i="1" dirty="0" smtClean="0">
                <a:latin typeface="Garamond" pitchFamily="18" charset="0"/>
              </a:rPr>
              <a:t>Slapende jonge vrouw en lachende oude man </a:t>
            </a:r>
            <a:r>
              <a:rPr lang="nl-NL" sz="1400" dirty="0" smtClean="0">
                <a:latin typeface="Garamond" pitchFamily="18" charset="0"/>
              </a:rPr>
              <a:t>[detail], mezzotint, </a:t>
            </a:r>
            <a:r>
              <a:rPr lang="nl-NL" sz="1400" dirty="0" err="1" smtClean="0">
                <a:latin typeface="Garamond" pitchFamily="18" charset="0"/>
              </a:rPr>
              <a:t>z.d</a:t>
            </a:r>
            <a:r>
              <a:rPr lang="nl-NL" sz="1400" dirty="0" smtClean="0">
                <a:latin typeface="Garamond" pitchFamily="18" charset="0"/>
              </a:rPr>
              <a:t>., </a:t>
            </a:r>
            <a:r>
              <a:rPr lang="nl-NL" sz="1400" dirty="0" smtClean="0">
                <a:latin typeface="Garamond" pitchFamily="18" charset="0"/>
              </a:rPr>
              <a:t>Prentenkabinet UBL, </a:t>
            </a:r>
            <a:r>
              <a:rPr lang="nl-NL" sz="1400" dirty="0" smtClean="0">
                <a:latin typeface="Garamond" pitchFamily="18" charset="0"/>
              </a:rPr>
              <a:t>PK-P-112.865.   </a:t>
            </a:r>
            <a:endParaRPr lang="nl-NL" sz="1400" dirty="0" smtClean="0">
              <a:latin typeface="Garamond" pitchFamily="18" charset="0"/>
            </a:endParaRPr>
          </a:p>
          <a:p>
            <a:endParaRPr lang="nl-NL" sz="1400" dirty="0" smtClean="0">
              <a:latin typeface="Garamond" pitchFamily="18" charset="0"/>
            </a:endParaRPr>
          </a:p>
          <a:p>
            <a:r>
              <a:rPr lang="nl-NL" sz="1400" dirty="0" smtClean="0">
                <a:latin typeface="Garamond" pitchFamily="18" charset="0"/>
              </a:rPr>
              <a:t>Let op het korrelige effect van de braampjes die door het wiegijzer tot stand zijn gekomen en het ‘donkere’ karakter van de prent. </a:t>
            </a:r>
            <a:endParaRPr lang="nl-NL" sz="14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Wat is een grafische techniek/prent?</a:t>
            </a:r>
            <a:endParaRPr lang="nl-NL" dirty="0">
              <a:solidFill>
                <a:schemeClr val="bg2">
                  <a:lumMod val="25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 lnSpcReduction="10000"/>
          </a:bodyPr>
          <a:lstStyle/>
          <a:p>
            <a:r>
              <a:rPr lang="nl-NL" dirty="0" smtClean="0">
                <a:latin typeface="Garamond" pitchFamily="18" charset="0"/>
              </a:rPr>
              <a:t>Reproduceerbare voorstelling op papier.</a:t>
            </a:r>
          </a:p>
          <a:p>
            <a:endParaRPr lang="nl-NL" dirty="0" smtClean="0">
              <a:latin typeface="Garamond" pitchFamily="18" charset="0"/>
            </a:endParaRPr>
          </a:p>
          <a:p>
            <a:endParaRPr lang="nl-NL" dirty="0" smtClean="0">
              <a:latin typeface="Garamond" pitchFamily="18" charset="0"/>
            </a:endParaRPr>
          </a:p>
          <a:p>
            <a:endParaRPr lang="nl-NL" dirty="0" smtClean="0">
              <a:latin typeface="Garamond" pitchFamily="18" charset="0"/>
            </a:endParaRPr>
          </a:p>
          <a:p>
            <a:endParaRPr lang="nl-NL" dirty="0" smtClean="0">
              <a:latin typeface="Garamond" pitchFamily="18" charset="0"/>
            </a:endParaRPr>
          </a:p>
          <a:p>
            <a:endParaRPr lang="nl-NL" dirty="0" smtClean="0">
              <a:latin typeface="Garamond" pitchFamily="18" charset="0"/>
            </a:endParaRPr>
          </a:p>
          <a:p>
            <a:endParaRPr lang="nl-NL" dirty="0" smtClean="0">
              <a:latin typeface="Garamond" pitchFamily="18" charset="0"/>
            </a:endParaRPr>
          </a:p>
          <a:p>
            <a:endParaRPr lang="nl-NL" dirty="0" smtClean="0">
              <a:latin typeface="Garamond" pitchFamily="18" charset="0"/>
            </a:endParaRPr>
          </a:p>
          <a:p>
            <a:endParaRPr lang="nl-NL" dirty="0" smtClean="0">
              <a:latin typeface="Garamond" pitchFamily="18" charset="0"/>
            </a:endParaRPr>
          </a:p>
          <a:p>
            <a:pPr>
              <a:buNone/>
            </a:pPr>
            <a:endParaRPr lang="nl-NL" sz="1400" dirty="0" smtClean="0">
              <a:latin typeface="Garamond" pitchFamily="18" charset="0"/>
            </a:endParaRPr>
          </a:p>
          <a:p>
            <a:pPr>
              <a:buNone/>
            </a:pPr>
            <a:r>
              <a:rPr lang="nl-NL" sz="1400" dirty="0" smtClean="0">
                <a:latin typeface="Garamond" pitchFamily="18" charset="0"/>
              </a:rPr>
              <a:t>	Schema door Mevr. Drs. N.L. </a:t>
            </a:r>
            <a:r>
              <a:rPr lang="nl-NL" sz="1400" dirty="0" err="1" smtClean="0">
                <a:latin typeface="Garamond" pitchFamily="18" charset="0"/>
              </a:rPr>
              <a:t>Bartelings</a:t>
            </a:r>
            <a:r>
              <a:rPr lang="nl-NL" sz="1400" dirty="0" smtClean="0">
                <a:latin typeface="Garamond" pitchFamily="18" charset="0"/>
              </a:rPr>
              <a:t>, Universiteit Leiden). </a:t>
            </a:r>
          </a:p>
        </p:txBody>
      </p:sp>
      <p:pic>
        <p:nvPicPr>
          <p:cNvPr id="4" name="Tijdelijke aanduiding voor inhoud 3" descr="druktechnieken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988840"/>
            <a:ext cx="8424936" cy="4347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" y="1600200"/>
            <a:ext cx="9118848" cy="5257800"/>
          </a:xfrm>
        </p:spPr>
        <p:txBody>
          <a:bodyPr/>
          <a:lstStyle/>
          <a:p>
            <a:r>
              <a:rPr lang="nl-NL" dirty="0" smtClean="0">
                <a:latin typeface="Garamond" pitchFamily="18" charset="0"/>
              </a:rPr>
              <a:t>Korrelig effect (onregelmatig patroon van witte en zwarte puntjes)</a:t>
            </a:r>
          </a:p>
          <a:p>
            <a:r>
              <a:rPr lang="nl-NL" dirty="0" smtClean="0">
                <a:latin typeface="Garamond" pitchFamily="18" charset="0"/>
              </a:rPr>
              <a:t>‘</a:t>
            </a:r>
            <a:r>
              <a:rPr lang="nl-NL" dirty="0" smtClean="0">
                <a:latin typeface="Garamond" pitchFamily="18" charset="0"/>
              </a:rPr>
              <a:t>Donker’ </a:t>
            </a:r>
            <a:r>
              <a:rPr lang="nl-NL" dirty="0" smtClean="0">
                <a:latin typeface="Garamond" pitchFamily="18" charset="0"/>
              </a:rPr>
              <a:t>uiterlijk</a:t>
            </a:r>
            <a:endParaRPr lang="nl-NL" dirty="0" smtClean="0">
              <a:latin typeface="Garamond" pitchFamily="18" charset="0"/>
            </a:endParaRPr>
          </a:p>
          <a:p>
            <a:r>
              <a:rPr lang="nl-NL" dirty="0" smtClean="0">
                <a:latin typeface="Garamond" pitchFamily="18" charset="0"/>
              </a:rPr>
              <a:t>In de boekillustratie veel gebruikt voor auteursportretten</a:t>
            </a:r>
            <a:endParaRPr lang="nl-NL" dirty="0" smtClean="0">
              <a:latin typeface="Garamond" pitchFamily="18" charset="0"/>
            </a:endParaRPr>
          </a:p>
          <a:p>
            <a:endParaRPr lang="nl-NL" dirty="0" smtClean="0">
              <a:latin typeface="Garamond" pitchFamily="18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0" y="11663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Diepdruk: </a:t>
            </a:r>
            <a:r>
              <a:rPr lang="nl-NL" sz="4400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  <a:ea typeface="+mj-ea"/>
                <a:cs typeface="+mj-cs"/>
              </a:rPr>
              <a:t>kenmerken</a:t>
            </a: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 </a:t>
            </a: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r>
              <a:rPr kumimoji="0" lang="nl-N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Het tonale</a:t>
            </a:r>
            <a:r>
              <a:rPr kumimoji="0" lang="nl-NL" sz="36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 proces: mezzotint/zwarte kunst</a:t>
            </a:r>
            <a:endParaRPr kumimoji="0" lang="nl-NL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r>
              <a:rPr lang="nl-NL" dirty="0" smtClean="0">
                <a:latin typeface="Garamond" pitchFamily="18" charset="0"/>
              </a:rPr>
              <a:t>Principe: water en vet stoten elkaar </a:t>
            </a:r>
            <a:r>
              <a:rPr lang="nl-NL" dirty="0" smtClean="0">
                <a:latin typeface="Garamond" pitchFamily="18" charset="0"/>
              </a:rPr>
              <a:t>af</a:t>
            </a:r>
            <a:endParaRPr lang="nl-NL" dirty="0" smtClean="0">
              <a:latin typeface="Garamond" pitchFamily="18" charset="0"/>
            </a:endParaRPr>
          </a:p>
          <a:p>
            <a:r>
              <a:rPr lang="nl-NL" dirty="0" smtClean="0">
                <a:latin typeface="Garamond" pitchFamily="18" charset="0"/>
              </a:rPr>
              <a:t>Tekening met vet medium op ondergrond (steen, zink</a:t>
            </a:r>
            <a:r>
              <a:rPr lang="nl-NL" dirty="0" smtClean="0">
                <a:latin typeface="Garamond" pitchFamily="18" charset="0"/>
              </a:rPr>
              <a:t>)</a:t>
            </a:r>
            <a:endParaRPr lang="nl-NL" dirty="0" smtClean="0">
              <a:latin typeface="Garamond" pitchFamily="18" charset="0"/>
            </a:endParaRPr>
          </a:p>
          <a:p>
            <a:r>
              <a:rPr lang="nl-NL" dirty="0" smtClean="0">
                <a:latin typeface="Garamond" pitchFamily="18" charset="0"/>
              </a:rPr>
              <a:t>Ondergrond nat maken</a:t>
            </a:r>
          </a:p>
          <a:p>
            <a:r>
              <a:rPr lang="nl-NL" dirty="0" smtClean="0">
                <a:latin typeface="Garamond" pitchFamily="18" charset="0"/>
              </a:rPr>
              <a:t>Roller met vette inkt over de </a:t>
            </a:r>
            <a:r>
              <a:rPr lang="nl-NL" dirty="0" smtClean="0">
                <a:latin typeface="Garamond" pitchFamily="18" charset="0"/>
              </a:rPr>
              <a:t>ondergrond</a:t>
            </a:r>
            <a:endParaRPr lang="nl-NL" dirty="0" smtClean="0">
              <a:latin typeface="Garamond" pitchFamily="18" charset="0"/>
            </a:endParaRPr>
          </a:p>
          <a:p>
            <a:r>
              <a:rPr lang="nl-NL" dirty="0" smtClean="0">
                <a:latin typeface="Garamond" pitchFamily="18" charset="0"/>
              </a:rPr>
              <a:t>Drukken</a:t>
            </a:r>
            <a:endParaRPr lang="nl-NL" dirty="0" smtClean="0">
              <a:latin typeface="Garamond" pitchFamily="18" charset="0"/>
            </a:endParaRPr>
          </a:p>
          <a:p>
            <a:endParaRPr lang="nl-NL" dirty="0" smtClean="0">
              <a:latin typeface="Garamond" pitchFamily="18" charset="0"/>
            </a:endParaRPr>
          </a:p>
          <a:p>
            <a:pPr>
              <a:buNone/>
            </a:pPr>
            <a:r>
              <a:rPr lang="nl-NL" dirty="0" smtClean="0">
                <a:latin typeface="Garamond" pitchFamily="18" charset="0"/>
              </a:rPr>
              <a:t>	http://www.moma.org/interactives/projects/2001/whatisaprint/flash.html</a:t>
            </a:r>
            <a:endParaRPr lang="nl-NL" sz="3600" dirty="0" smtClean="0">
              <a:latin typeface="Garamond" pitchFamily="18" charset="0"/>
            </a:endParaRPr>
          </a:p>
          <a:p>
            <a:endParaRPr lang="nl-NL" dirty="0" smtClean="0">
              <a:latin typeface="Garamond" pitchFamily="18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0" y="0"/>
            <a:ext cx="9144000" cy="1259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Vlakdruk: techniek </a:t>
            </a:r>
            <a:b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r>
              <a:rPr lang="nl-NL" sz="3600" dirty="0" smtClean="0">
                <a:solidFill>
                  <a:schemeClr val="bg2">
                    <a:lumMod val="50000"/>
                  </a:schemeClr>
                </a:solidFill>
                <a:latin typeface="Garamond" pitchFamily="18" charset="0"/>
                <a:ea typeface="+mj-ea"/>
                <a:cs typeface="+mj-cs"/>
              </a:rPr>
              <a:t>L</a:t>
            </a:r>
            <a:r>
              <a:rPr kumimoji="0" lang="nl-NL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ithografie</a:t>
            </a:r>
            <a:r>
              <a:rPr kumimoji="0" lang="nl-N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 (1825-1885)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405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0" y="515719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Garamond" pitchFamily="18" charset="0"/>
              </a:rPr>
              <a:t>August </a:t>
            </a:r>
            <a:r>
              <a:rPr lang="nl-NL" sz="1400" dirty="0" err="1" smtClean="0">
                <a:latin typeface="Garamond" pitchFamily="18" charset="0"/>
              </a:rPr>
              <a:t>Allebé</a:t>
            </a:r>
            <a:r>
              <a:rPr lang="nl-NL" sz="1400" dirty="0" smtClean="0">
                <a:latin typeface="Garamond" pitchFamily="18" charset="0"/>
              </a:rPr>
              <a:t> (1838-1927), </a:t>
            </a:r>
            <a:r>
              <a:rPr lang="nl-NL" sz="1400" i="1" dirty="0" smtClean="0">
                <a:latin typeface="Garamond" pitchFamily="18" charset="0"/>
              </a:rPr>
              <a:t>Jongen speelt accordeon voor een meisje in de deuropening </a:t>
            </a:r>
            <a:r>
              <a:rPr lang="nl-NL" sz="1400" dirty="0" smtClean="0">
                <a:latin typeface="Garamond" pitchFamily="18" charset="0"/>
              </a:rPr>
              <a:t>[detail], krijtlithografie, </a:t>
            </a:r>
            <a:r>
              <a:rPr lang="nl-NL" sz="1400" dirty="0" err="1" smtClean="0">
                <a:latin typeface="Garamond" pitchFamily="18" charset="0"/>
              </a:rPr>
              <a:t>z.d</a:t>
            </a:r>
            <a:r>
              <a:rPr lang="nl-NL" sz="1400" dirty="0" smtClean="0">
                <a:latin typeface="Garamond" pitchFamily="18" charset="0"/>
              </a:rPr>
              <a:t>., Universitaire Bibliotheken Leiden, PK-P-119.592.   </a:t>
            </a:r>
            <a:endParaRPr lang="nl-NL" sz="1400" dirty="0" smtClean="0">
              <a:latin typeface="Garamond" pitchFamily="18" charset="0"/>
            </a:endParaRPr>
          </a:p>
          <a:p>
            <a:endParaRPr lang="nl-NL" sz="1400" dirty="0" smtClean="0">
              <a:latin typeface="Garamond" pitchFamily="18" charset="0"/>
            </a:endParaRPr>
          </a:p>
          <a:p>
            <a:r>
              <a:rPr lang="nl-NL" sz="1400" dirty="0" smtClean="0">
                <a:latin typeface="Garamond" pitchFamily="18" charset="0"/>
              </a:rPr>
              <a:t>Let op het vrije, krijtachtige effect van deze lithografie; het medium waarmee deze tekening op de steen is gezet is krijt. </a:t>
            </a:r>
            <a:endParaRPr lang="nl-NL" sz="14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nl-NL" dirty="0" smtClean="0">
                <a:latin typeface="Garamond" pitchFamily="18" charset="0"/>
              </a:rPr>
              <a:t>Vrije tekening</a:t>
            </a:r>
          </a:p>
          <a:p>
            <a:r>
              <a:rPr lang="nl-NL" dirty="0" smtClean="0">
                <a:latin typeface="Garamond" pitchFamily="18" charset="0"/>
              </a:rPr>
              <a:t>De kenmerken van de druk hangen af van het medium dat gebruikt is om de tekening op de ondergrond te zetten: krijt, pen etc. </a:t>
            </a:r>
          </a:p>
          <a:p>
            <a:r>
              <a:rPr lang="nl-NL" dirty="0" smtClean="0">
                <a:latin typeface="Garamond" pitchFamily="18" charset="0"/>
              </a:rPr>
              <a:t>Veel gebruikt als boekillustratie in de 19</a:t>
            </a:r>
            <a:r>
              <a:rPr lang="nl-NL" baseline="30000" dirty="0" smtClean="0">
                <a:latin typeface="Garamond" pitchFamily="18" charset="0"/>
              </a:rPr>
              <a:t>de</a:t>
            </a:r>
            <a:r>
              <a:rPr lang="nl-NL" dirty="0" smtClean="0">
                <a:latin typeface="Garamond" pitchFamily="18" charset="0"/>
              </a:rPr>
              <a:t> </a:t>
            </a:r>
            <a:r>
              <a:rPr lang="nl-NL" dirty="0" smtClean="0">
                <a:latin typeface="Garamond" pitchFamily="18" charset="0"/>
              </a:rPr>
              <a:t>eeuw</a:t>
            </a:r>
            <a:endParaRPr lang="nl-NL" dirty="0">
              <a:latin typeface="Garamond" pitchFamily="18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0" y="11663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Vlakdruk: kenmerken </a:t>
            </a:r>
            <a:b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r>
              <a:rPr lang="nl-NL" sz="3600" dirty="0" smtClean="0">
                <a:solidFill>
                  <a:schemeClr val="bg2">
                    <a:lumMod val="50000"/>
                  </a:schemeClr>
                </a:solidFill>
                <a:latin typeface="Garamond" pitchFamily="18" charset="0"/>
                <a:ea typeface="+mj-ea"/>
                <a:cs typeface="+mj-cs"/>
              </a:rPr>
              <a:t>L</a:t>
            </a:r>
            <a:r>
              <a:rPr kumimoji="0" lang="nl-NL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ithografie</a:t>
            </a:r>
            <a:endParaRPr kumimoji="0" lang="nl-NL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0" y="11663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Kleurdruk</a:t>
            </a:r>
            <a:r>
              <a:rPr kumimoji="0" lang="nl-NL" sz="44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 </a:t>
            </a:r>
            <a:r>
              <a:rPr kumimoji="0" lang="nl-NL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vs</a:t>
            </a:r>
            <a:r>
              <a:rPr lang="nl-NL" sz="4400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  <a:ea typeface="+mj-ea"/>
                <a:cs typeface="+mj-cs"/>
              </a:rPr>
              <a:t>. gekleurde prent</a:t>
            </a:r>
            <a:endParaRPr kumimoji="0" lang="nl-NL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nl-NL" dirty="0" smtClean="0">
                <a:latin typeface="Garamond" pitchFamily="18" charset="0"/>
              </a:rPr>
              <a:t>Kleurdruk: er is met gekleurde inkt gewerkt tijdens het grafische </a:t>
            </a:r>
            <a:r>
              <a:rPr lang="nl-NL" dirty="0" err="1" smtClean="0">
                <a:latin typeface="Garamond" pitchFamily="18" charset="0"/>
              </a:rPr>
              <a:t>procédé</a:t>
            </a:r>
            <a:r>
              <a:rPr lang="nl-NL" dirty="0" smtClean="0">
                <a:latin typeface="Garamond" pitchFamily="18" charset="0"/>
              </a:rPr>
              <a:t> (reproduceerbaar)</a:t>
            </a:r>
          </a:p>
          <a:p>
            <a:r>
              <a:rPr lang="nl-NL" dirty="0" smtClean="0">
                <a:latin typeface="Garamond" pitchFamily="18" charset="0"/>
              </a:rPr>
              <a:t>Gekleurde prent: de prent is na het drukken met de hand ingekleurd (uniek)</a:t>
            </a:r>
            <a:endParaRPr lang="nl-NL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r>
              <a:rPr lang="nl-NL" dirty="0" err="1" smtClean="0">
                <a:latin typeface="Garamond" pitchFamily="18" charset="0"/>
                <a:hlinkClick r:id="rId2"/>
              </a:rPr>
              <a:t>www.graphicsatlas.org</a:t>
            </a:r>
            <a:endParaRPr lang="nl-NL" dirty="0" smtClean="0">
              <a:latin typeface="Garamond" pitchFamily="18" charset="0"/>
            </a:endParaRPr>
          </a:p>
          <a:p>
            <a:r>
              <a:rPr lang="nl-NL" dirty="0" err="1" smtClean="0">
                <a:latin typeface="Garamond" pitchFamily="18" charset="0"/>
                <a:hlinkClick r:id="rId3"/>
              </a:rPr>
              <a:t>www.moma.org</a:t>
            </a:r>
            <a:endParaRPr lang="nl-NL" dirty="0" smtClean="0">
              <a:latin typeface="Garamond" pitchFamily="18" charset="0"/>
            </a:endParaRPr>
          </a:p>
          <a:p>
            <a:r>
              <a:rPr lang="nl-NL" dirty="0" smtClean="0">
                <a:latin typeface="Garamond" pitchFamily="18" charset="0"/>
                <a:hlinkClick r:id="rId4"/>
              </a:rPr>
              <a:t>http://disc.leidenuniv.nl</a:t>
            </a:r>
            <a:r>
              <a:rPr lang="nl-NL" dirty="0" smtClean="0">
                <a:latin typeface="Garamond" pitchFamily="18" charset="0"/>
              </a:rPr>
              <a:t> (illustratiemateriaal) </a:t>
            </a:r>
          </a:p>
          <a:p>
            <a:endParaRPr lang="nl-NL" dirty="0" smtClean="0">
              <a:latin typeface="Garamond" pitchFamily="18" charset="0"/>
            </a:endParaRPr>
          </a:p>
          <a:p>
            <a:r>
              <a:rPr lang="nl-NL" dirty="0" smtClean="0">
                <a:latin typeface="Garamond" pitchFamily="18" charset="0"/>
              </a:rPr>
              <a:t>A. </a:t>
            </a:r>
            <a:r>
              <a:rPr lang="nl-NL" dirty="0" err="1" smtClean="0">
                <a:latin typeface="Garamond" pitchFamily="18" charset="0"/>
              </a:rPr>
              <a:t>Griffiths</a:t>
            </a:r>
            <a:r>
              <a:rPr lang="nl-NL" dirty="0" smtClean="0">
                <a:latin typeface="Garamond" pitchFamily="18" charset="0"/>
              </a:rPr>
              <a:t>, </a:t>
            </a:r>
            <a:r>
              <a:rPr lang="nl-NL" i="1" dirty="0" smtClean="0">
                <a:latin typeface="Garamond" pitchFamily="18" charset="0"/>
              </a:rPr>
              <a:t>Prints and </a:t>
            </a:r>
            <a:r>
              <a:rPr lang="nl-NL" i="1" dirty="0" err="1" smtClean="0">
                <a:latin typeface="Garamond" pitchFamily="18" charset="0"/>
              </a:rPr>
              <a:t>printmaking</a:t>
            </a:r>
            <a:r>
              <a:rPr lang="nl-NL" i="1" dirty="0" smtClean="0">
                <a:latin typeface="Garamond" pitchFamily="18" charset="0"/>
              </a:rPr>
              <a:t>. </a:t>
            </a:r>
            <a:r>
              <a:rPr lang="en-US" i="1" dirty="0" smtClean="0">
                <a:latin typeface="Garamond" pitchFamily="18" charset="0"/>
              </a:rPr>
              <a:t>An introduction to the history and techniques</a:t>
            </a:r>
            <a:r>
              <a:rPr lang="en-US" dirty="0" smtClean="0">
                <a:latin typeface="Garamond" pitchFamily="18" charset="0"/>
              </a:rPr>
              <a:t>, </a:t>
            </a:r>
            <a:r>
              <a:rPr lang="nl-NL" dirty="0" smtClean="0">
                <a:latin typeface="Garamond" pitchFamily="18" charset="0"/>
              </a:rPr>
              <a:t>Londen: British Museum </a:t>
            </a:r>
            <a:r>
              <a:rPr lang="nl-NL" dirty="0" err="1" smtClean="0">
                <a:latin typeface="Garamond" pitchFamily="18" charset="0"/>
              </a:rPr>
              <a:t>Press</a:t>
            </a:r>
            <a:r>
              <a:rPr lang="nl-NL" dirty="0" smtClean="0">
                <a:latin typeface="Garamond" pitchFamily="18" charset="0"/>
              </a:rPr>
              <a:t>, 1996. </a:t>
            </a:r>
            <a:r>
              <a:rPr lang="en-US" i="1" dirty="0" smtClean="0">
                <a:latin typeface="Garamond" pitchFamily="18" charset="0"/>
              </a:rPr>
              <a:t> </a:t>
            </a:r>
          </a:p>
          <a:p>
            <a:r>
              <a:rPr lang="nl-NL" dirty="0" smtClean="0">
                <a:latin typeface="Garamond" pitchFamily="18" charset="0"/>
              </a:rPr>
              <a:t>F. van der Linden, </a:t>
            </a:r>
            <a:r>
              <a:rPr lang="nl-NL" i="1" dirty="0" smtClean="0">
                <a:latin typeface="Garamond" pitchFamily="18" charset="0"/>
              </a:rPr>
              <a:t>De grafische technieken</a:t>
            </a:r>
            <a:r>
              <a:rPr lang="nl-NL" dirty="0" smtClean="0">
                <a:latin typeface="Garamond" pitchFamily="18" charset="0"/>
              </a:rPr>
              <a:t>, De Bilt: </a:t>
            </a:r>
            <a:r>
              <a:rPr lang="nl-NL" dirty="0" err="1" smtClean="0">
                <a:latin typeface="Garamond" pitchFamily="18" charset="0"/>
              </a:rPr>
              <a:t>Cantecleer</a:t>
            </a:r>
            <a:r>
              <a:rPr lang="nl-NL" dirty="0" smtClean="0">
                <a:latin typeface="Garamond" pitchFamily="18" charset="0"/>
              </a:rPr>
              <a:t>, 1982. </a:t>
            </a:r>
          </a:p>
          <a:p>
            <a:endParaRPr lang="nl-NL" dirty="0">
              <a:latin typeface="Garamond" pitchFamily="18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0" y="-2738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  <a:ea typeface="+mj-ea"/>
                <a:cs typeface="+mj-cs"/>
              </a:rPr>
              <a:t>Literatuur</a:t>
            </a:r>
            <a:endParaRPr kumimoji="0" lang="nl-NL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180512" cy="1143000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Hoogdruk : techniek</a:t>
            </a:r>
            <a:r>
              <a:rPr lang="nl-NL" dirty="0" smtClean="0">
                <a:latin typeface="Garamond" pitchFamily="18" charset="0"/>
              </a:rPr>
              <a:t/>
            </a:r>
            <a:br>
              <a:rPr lang="nl-NL" dirty="0" smtClean="0">
                <a:latin typeface="Garamond" pitchFamily="18" charset="0"/>
              </a:rPr>
            </a:br>
            <a:r>
              <a:rPr lang="nl-NL" sz="3600" dirty="0" smtClean="0">
                <a:solidFill>
                  <a:schemeClr val="bg2">
                    <a:lumMod val="50000"/>
                  </a:schemeClr>
                </a:solidFill>
                <a:latin typeface="Garamond" pitchFamily="18" charset="0"/>
              </a:rPr>
              <a:t>Houtsnede (ca. 1400-1600)</a:t>
            </a:r>
            <a:endParaRPr lang="nl-NL" sz="3600" dirty="0">
              <a:solidFill>
                <a:schemeClr val="bg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7" name="Tijdelijke aanduiding voor inhoud 4"/>
          <p:cNvSpPr txBox="1">
            <a:spLocks/>
          </p:cNvSpPr>
          <p:nvPr/>
        </p:nvSpPr>
        <p:spPr>
          <a:xfrm>
            <a:off x="0" y="1700808"/>
            <a:ext cx="9144000" cy="5157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De voorstelling ligt verhoogd op de ondergrond (hout)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sz="3200" noProof="0" dirty="0" smtClean="0">
                <a:latin typeface="Garamond" pitchFamily="18" charset="0"/>
              </a:rPr>
              <a:t>Hout uitdiepen met beitel/guts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Drukken</a:t>
            </a:r>
            <a:r>
              <a:rPr kumimoji="0" lang="nl-NL" sz="32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met neerwaartse druk</a:t>
            </a: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sz="3200" dirty="0" smtClean="0">
                <a:latin typeface="Garamond" pitchFamily="18" charset="0"/>
              </a:rPr>
              <a:t>Principe van een stempel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3200" dirty="0" smtClean="0">
              <a:latin typeface="Garamond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nl-NL" sz="3200" dirty="0" smtClean="0">
                <a:latin typeface="Garamond" pitchFamily="18" charset="0"/>
              </a:rPr>
              <a:t>	http://www.moma.org/interactives/projects/2001/whatisaprint/flash.html</a:t>
            </a:r>
            <a:endParaRPr kumimoji="0" lang="nl-N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???v.tooltip.zoom_in_dis??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59546" cy="4248472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0" y="551723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 smtClean="0">
                <a:latin typeface="Garamond" pitchFamily="18" charset="0"/>
              </a:rPr>
              <a:t>Albrecht</a:t>
            </a:r>
            <a:r>
              <a:rPr lang="nl-NL" sz="1400" dirty="0" smtClean="0">
                <a:latin typeface="Garamond" pitchFamily="18" charset="0"/>
              </a:rPr>
              <a:t> </a:t>
            </a:r>
            <a:r>
              <a:rPr lang="nl-NL" sz="1400" dirty="0" err="1" smtClean="0">
                <a:latin typeface="Garamond" pitchFamily="18" charset="0"/>
              </a:rPr>
              <a:t>Altdorfer</a:t>
            </a:r>
            <a:r>
              <a:rPr lang="nl-NL" sz="1400" dirty="0" smtClean="0">
                <a:latin typeface="Garamond" pitchFamily="18" charset="0"/>
              </a:rPr>
              <a:t> (ca. 1480-1538), </a:t>
            </a:r>
            <a:r>
              <a:rPr lang="nl-NL" sz="1400" i="1" dirty="0" smtClean="0">
                <a:latin typeface="Garamond" pitchFamily="18" charset="0"/>
              </a:rPr>
              <a:t>De zondeval </a:t>
            </a:r>
            <a:r>
              <a:rPr lang="nl-NL" sz="1400" dirty="0" smtClean="0">
                <a:latin typeface="Garamond" pitchFamily="18" charset="0"/>
              </a:rPr>
              <a:t>[detail], houtsnede, </a:t>
            </a:r>
            <a:r>
              <a:rPr lang="nl-NL" sz="1400" dirty="0" err="1" smtClean="0">
                <a:latin typeface="Garamond" pitchFamily="18" charset="0"/>
              </a:rPr>
              <a:t>z.d</a:t>
            </a:r>
            <a:r>
              <a:rPr lang="nl-NL" sz="1400" dirty="0" smtClean="0">
                <a:latin typeface="Garamond" pitchFamily="18" charset="0"/>
              </a:rPr>
              <a:t>., Prentenkabinet UBL, PK-P-125.413.</a:t>
            </a:r>
          </a:p>
          <a:p>
            <a:endParaRPr lang="nl-NL" sz="1400" dirty="0" smtClean="0">
              <a:latin typeface="Garamond" pitchFamily="18" charset="0"/>
            </a:endParaRPr>
          </a:p>
          <a:p>
            <a:r>
              <a:rPr lang="nl-NL" sz="1400" dirty="0" smtClean="0">
                <a:latin typeface="Garamond" pitchFamily="18" charset="0"/>
              </a:rPr>
              <a:t>Let op hoe de inkt door de neerwaartse druk naar de randen van de lijnen is geperst.    </a:t>
            </a:r>
            <a:endParaRPr lang="nl-NL" sz="14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>
            <a:normAutofit/>
          </a:bodyPr>
          <a:lstStyle/>
          <a:p>
            <a:r>
              <a:rPr lang="nl-NL" dirty="0" smtClean="0">
                <a:latin typeface="Garamond" pitchFamily="18" charset="0"/>
              </a:rPr>
              <a:t>Duidelijk contrast zwart-wit (expressief)</a:t>
            </a:r>
          </a:p>
          <a:p>
            <a:r>
              <a:rPr lang="nl-NL" dirty="0" smtClean="0">
                <a:latin typeface="Garamond" pitchFamily="18" charset="0"/>
              </a:rPr>
              <a:t>Grove beeltenis</a:t>
            </a:r>
          </a:p>
          <a:p>
            <a:r>
              <a:rPr lang="nl-NL" dirty="0" smtClean="0">
                <a:latin typeface="Garamond" pitchFamily="18" charset="0"/>
              </a:rPr>
              <a:t>Tegelijk met letters te drukken</a:t>
            </a:r>
          </a:p>
          <a:p>
            <a:r>
              <a:rPr lang="nl-NL" dirty="0" smtClean="0">
                <a:latin typeface="Garamond" pitchFamily="18" charset="0"/>
              </a:rPr>
              <a:t>Spiegelbeeldig t.o.v. houtblok</a:t>
            </a:r>
          </a:p>
          <a:p>
            <a:r>
              <a:rPr lang="nl-NL" dirty="0" smtClean="0">
                <a:latin typeface="Garamond" pitchFamily="18" charset="0"/>
              </a:rPr>
              <a:t>De inkt wordt weg geperst waardoor de inkt dikker is aan de randen van de lijnen. </a:t>
            </a:r>
          </a:p>
          <a:p>
            <a:endParaRPr lang="nl-NL" dirty="0" smtClean="0">
              <a:latin typeface="Garamond" pitchFamily="18" charset="0"/>
            </a:endParaRPr>
          </a:p>
          <a:p>
            <a:endParaRPr lang="nl-NL" dirty="0" smtClean="0">
              <a:latin typeface="Garamond" pitchFamily="18" charset="0"/>
            </a:endParaRPr>
          </a:p>
          <a:p>
            <a:endParaRPr lang="nl-NL" dirty="0" smtClean="0">
              <a:latin typeface="Garamond" pitchFamily="18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Hoogdruk: kenmerken </a:t>
            </a:r>
            <a:r>
              <a:rPr lang="nl-NL" dirty="0" smtClean="0">
                <a:latin typeface="Garamond" pitchFamily="18" charset="0"/>
              </a:rPr>
              <a:t/>
            </a:r>
            <a:br>
              <a:rPr lang="nl-NL" dirty="0" smtClean="0">
                <a:latin typeface="Garamond" pitchFamily="18" charset="0"/>
              </a:rPr>
            </a:br>
            <a:r>
              <a:rPr lang="nl-NL" sz="3600" dirty="0" smtClean="0">
                <a:solidFill>
                  <a:schemeClr val="bg2">
                    <a:lumMod val="50000"/>
                  </a:schemeClr>
                </a:solidFill>
                <a:latin typeface="Garamond" pitchFamily="18" charset="0"/>
              </a:rPr>
              <a:t>Houtsnede</a:t>
            </a:r>
            <a:endParaRPr lang="nl-NL" sz="3600" dirty="0">
              <a:solidFill>
                <a:schemeClr val="bg2">
                  <a:lumMod val="5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9180512" cy="1143000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Hoogdruk : techniek</a:t>
            </a:r>
            <a:r>
              <a:rPr lang="nl-NL" dirty="0" smtClean="0">
                <a:latin typeface="Garamond" pitchFamily="18" charset="0"/>
              </a:rPr>
              <a:t/>
            </a:r>
            <a:br>
              <a:rPr lang="nl-NL" dirty="0" smtClean="0">
                <a:latin typeface="Garamond" pitchFamily="18" charset="0"/>
              </a:rPr>
            </a:br>
            <a:r>
              <a:rPr lang="nl-NL" sz="3600" dirty="0" smtClean="0">
                <a:solidFill>
                  <a:schemeClr val="bg2">
                    <a:lumMod val="50000"/>
                  </a:schemeClr>
                </a:solidFill>
                <a:latin typeface="Garamond" pitchFamily="18" charset="0"/>
              </a:rPr>
              <a:t>Houtgravure (1800-1885)</a:t>
            </a:r>
            <a:endParaRPr lang="nl-NL" sz="3600" dirty="0">
              <a:solidFill>
                <a:schemeClr val="bg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7" name="Tijdelijke aanduiding voor inhoud 4"/>
          <p:cNvSpPr txBox="1">
            <a:spLocks/>
          </p:cNvSpPr>
          <p:nvPr/>
        </p:nvSpPr>
        <p:spPr>
          <a:xfrm>
            <a:off x="0" y="1700808"/>
            <a:ext cx="9144000" cy="5157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De voorstelling ligt verhoogd op de ondergrond (hard hout, tegen de nerf</a:t>
            </a:r>
            <a:r>
              <a:rPr kumimoji="0" lang="nl-NL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in gezaagd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)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sz="3200" noProof="0" dirty="0" smtClean="0">
                <a:latin typeface="Garamond" pitchFamily="18" charset="0"/>
              </a:rPr>
              <a:t>Hout uitdiepen met burijn/naald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Drukken</a:t>
            </a:r>
            <a:r>
              <a:rPr kumimoji="0" lang="nl-NL" sz="32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met neerwaartse druk</a:t>
            </a: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NL" sz="3200" dirty="0" smtClean="0">
                <a:latin typeface="Garamond" pitchFamily="18" charset="0"/>
              </a:rPr>
              <a:t>Principe van een stempel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3200" dirty="0" smtClean="0">
              <a:latin typeface="Garamond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nl-NL" sz="3200" dirty="0" smtClean="0">
                <a:latin typeface="Garamond" pitchFamily="18" charset="0"/>
              </a:rPr>
              <a:t>	http://www.moma.org/interactives/projects/2001/whatisaprint/flash.html</a:t>
            </a:r>
            <a:endParaRPr kumimoji="0" lang="nl-NL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1208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6084168" y="0"/>
            <a:ext cx="3059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 smtClean="0">
                <a:latin typeface="Garamond" pitchFamily="18" charset="0"/>
              </a:rPr>
              <a:t>Rombertus</a:t>
            </a:r>
            <a:r>
              <a:rPr lang="nl-NL" sz="1400" dirty="0" smtClean="0">
                <a:latin typeface="Garamond" pitchFamily="18" charset="0"/>
              </a:rPr>
              <a:t> Julianus van </a:t>
            </a:r>
            <a:r>
              <a:rPr lang="nl-NL" sz="1400" dirty="0" err="1" smtClean="0">
                <a:latin typeface="Garamond" pitchFamily="18" charset="0"/>
              </a:rPr>
              <a:t>Arum</a:t>
            </a:r>
            <a:r>
              <a:rPr lang="nl-NL" sz="1400" dirty="0" smtClean="0">
                <a:latin typeface="Garamond" pitchFamily="18" charset="0"/>
              </a:rPr>
              <a:t> (1812-1883),  pagina uit </a:t>
            </a:r>
            <a:r>
              <a:rPr lang="nl-NL" sz="1400" i="1" dirty="0" err="1" smtClean="0">
                <a:latin typeface="Garamond" pitchFamily="18" charset="0"/>
              </a:rPr>
              <a:t>Nederlandsch</a:t>
            </a:r>
            <a:r>
              <a:rPr lang="nl-NL" sz="1400" i="1" dirty="0" smtClean="0">
                <a:latin typeface="Garamond" pitchFamily="18" charset="0"/>
              </a:rPr>
              <a:t> Magazijn </a:t>
            </a:r>
            <a:r>
              <a:rPr lang="nl-NL" sz="1400" dirty="0" smtClean="0">
                <a:latin typeface="Garamond" pitchFamily="18" charset="0"/>
              </a:rPr>
              <a:t>[detail], houtgravure, 1834, Prentenkabinet UBL, PK-P-118.451.</a:t>
            </a:r>
          </a:p>
          <a:p>
            <a:endParaRPr lang="nl-NL" sz="1400" dirty="0" smtClean="0">
              <a:latin typeface="Garamond" pitchFamily="18" charset="0"/>
            </a:endParaRPr>
          </a:p>
          <a:p>
            <a:r>
              <a:rPr lang="nl-NL" sz="1400" dirty="0" smtClean="0">
                <a:latin typeface="Garamond" pitchFamily="18" charset="0"/>
              </a:rPr>
              <a:t>Let op het detail van de houtsnede en het nut hiervan als illustratietechniek </a:t>
            </a:r>
            <a:r>
              <a:rPr lang="nl-NL" sz="1400" dirty="0" smtClean="0">
                <a:latin typeface="Garamond" pitchFamily="18" charset="0"/>
              </a:rPr>
              <a:t>van </a:t>
            </a:r>
            <a:r>
              <a:rPr lang="nl-NL" sz="1400" dirty="0" smtClean="0">
                <a:latin typeface="Garamond" pitchFamily="18" charset="0"/>
              </a:rPr>
              <a:t>teksten.  </a:t>
            </a:r>
            <a:endParaRPr lang="nl-NL" sz="14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085184"/>
          </a:xfrm>
        </p:spPr>
        <p:txBody>
          <a:bodyPr>
            <a:normAutofit/>
          </a:bodyPr>
          <a:lstStyle/>
          <a:p>
            <a:r>
              <a:rPr lang="nl-NL" dirty="0" smtClean="0">
                <a:latin typeface="Garamond" pitchFamily="18" charset="0"/>
              </a:rPr>
              <a:t>Gedetailleerd</a:t>
            </a:r>
          </a:p>
          <a:p>
            <a:r>
              <a:rPr lang="nl-NL" dirty="0" smtClean="0">
                <a:latin typeface="Garamond" pitchFamily="18" charset="0"/>
              </a:rPr>
              <a:t>Tegelijk met letters te drukken (veel gebruikt voor </a:t>
            </a:r>
            <a:r>
              <a:rPr lang="nl-NL" dirty="0" err="1" smtClean="0">
                <a:latin typeface="Garamond" pitchFamily="18" charset="0"/>
              </a:rPr>
              <a:t>tijdschrift-</a:t>
            </a:r>
            <a:r>
              <a:rPr lang="nl-NL" dirty="0" smtClean="0">
                <a:latin typeface="Garamond" pitchFamily="18" charset="0"/>
              </a:rPr>
              <a:t>, krant- en boekillustratie)</a:t>
            </a:r>
          </a:p>
          <a:p>
            <a:r>
              <a:rPr lang="nl-NL" dirty="0" smtClean="0">
                <a:latin typeface="Garamond" pitchFamily="18" charset="0"/>
              </a:rPr>
              <a:t>Spiegelbeeldig t.o.v. houtblok</a:t>
            </a:r>
          </a:p>
          <a:p>
            <a:endParaRPr lang="nl-NL" dirty="0" smtClean="0">
              <a:latin typeface="Garamond" pitchFamily="18" charset="0"/>
            </a:endParaRPr>
          </a:p>
          <a:p>
            <a:endParaRPr lang="nl-NL" dirty="0" smtClean="0">
              <a:latin typeface="Garamond" pitchFamily="18" charset="0"/>
            </a:endParaRPr>
          </a:p>
          <a:p>
            <a:endParaRPr lang="nl-NL" dirty="0" smtClean="0">
              <a:latin typeface="Garamond" pitchFamily="18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bg2">
                    <a:lumMod val="25000"/>
                  </a:schemeClr>
                </a:solidFill>
                <a:latin typeface="Garamond" pitchFamily="18" charset="0"/>
              </a:rPr>
              <a:t>Hoogdruk: kenmerken </a:t>
            </a:r>
            <a:r>
              <a:rPr lang="nl-NL" dirty="0" smtClean="0">
                <a:latin typeface="Garamond" pitchFamily="18" charset="0"/>
              </a:rPr>
              <a:t/>
            </a:r>
            <a:br>
              <a:rPr lang="nl-NL" dirty="0" smtClean="0">
                <a:latin typeface="Garamond" pitchFamily="18" charset="0"/>
              </a:rPr>
            </a:br>
            <a:r>
              <a:rPr lang="nl-NL" sz="3600" dirty="0" smtClean="0">
                <a:solidFill>
                  <a:schemeClr val="bg2">
                    <a:lumMod val="50000"/>
                  </a:schemeClr>
                </a:solidFill>
                <a:latin typeface="Garamond" pitchFamily="18" charset="0"/>
              </a:rPr>
              <a:t>Houtsnede</a:t>
            </a:r>
            <a:endParaRPr lang="nl-NL" sz="3600" dirty="0">
              <a:solidFill>
                <a:schemeClr val="bg2">
                  <a:lumMod val="5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013176"/>
          </a:xfrm>
        </p:spPr>
        <p:txBody>
          <a:bodyPr/>
          <a:lstStyle/>
          <a:p>
            <a:r>
              <a:rPr lang="nl-NL" dirty="0" smtClean="0">
                <a:latin typeface="Garamond" pitchFamily="18" charset="0"/>
              </a:rPr>
              <a:t>De voorstelling ligt verdiept in de ondergrond (koperplaat)</a:t>
            </a:r>
          </a:p>
          <a:p>
            <a:r>
              <a:rPr lang="nl-NL" dirty="0" smtClean="0">
                <a:latin typeface="Garamond" pitchFamily="18" charset="0"/>
              </a:rPr>
              <a:t>Afdruk van de plaatrand: ‘moet’</a:t>
            </a:r>
          </a:p>
          <a:p>
            <a:r>
              <a:rPr lang="nl-NL" dirty="0" smtClean="0">
                <a:latin typeface="Garamond" pitchFamily="18" charset="0"/>
              </a:rPr>
              <a:t>Spiegelbeeldig t.o.v. koperplaat</a:t>
            </a:r>
          </a:p>
          <a:p>
            <a:r>
              <a:rPr lang="nl-NL" dirty="0" smtClean="0">
                <a:latin typeface="Garamond" pitchFamily="18" charset="0"/>
              </a:rPr>
              <a:t>Kan niet tegelijk met letters gedrukt worden</a:t>
            </a:r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0" y="26977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Diepdruk</a:t>
            </a: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 </a:t>
            </a: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/>
            </a:r>
            <a:b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</a:br>
            <a:r>
              <a:rPr lang="nl-NL" sz="3600" dirty="0" smtClean="0">
                <a:solidFill>
                  <a:schemeClr val="bg2">
                    <a:lumMod val="50000"/>
                  </a:schemeClr>
                </a:solidFill>
                <a:latin typeface="Garamond" pitchFamily="18" charset="0"/>
                <a:ea typeface="+mj-ea"/>
                <a:cs typeface="+mj-cs"/>
              </a:rPr>
              <a:t>Gravure en ets</a:t>
            </a:r>
            <a:endParaRPr kumimoji="0" lang="nl-NL" sz="36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739</Words>
  <Application>Microsoft Office PowerPoint</Application>
  <PresentationFormat>Diavoorstelling (4:3)</PresentationFormat>
  <Paragraphs>123</Paragraphs>
  <Slides>25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Office-thema</vt:lpstr>
      <vt:lpstr>Grafische technieken</vt:lpstr>
      <vt:lpstr>Wat is een grafische techniek/prent?</vt:lpstr>
      <vt:lpstr>Hoogdruk : techniek Houtsnede (ca. 1400-1600)</vt:lpstr>
      <vt:lpstr>Dia 4</vt:lpstr>
      <vt:lpstr>Hoogdruk: kenmerken  Houtsnede</vt:lpstr>
      <vt:lpstr>Hoogdruk : techniek Houtgravure (1800-1885)</vt:lpstr>
      <vt:lpstr>Dia 7</vt:lpstr>
      <vt:lpstr>Hoogdruk: kenmerken  Houtsnede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Diepdruk: techniek  Het tonale proces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Reproductietechnieken</dc:title>
  <dc:creator>Daphne Elvira Wouts</dc:creator>
  <cp:lastModifiedBy>Daphne Elvira Wouts</cp:lastModifiedBy>
  <cp:revision>116</cp:revision>
  <dcterms:created xsi:type="dcterms:W3CDTF">2011-03-21T12:48:58Z</dcterms:created>
  <dcterms:modified xsi:type="dcterms:W3CDTF">2011-07-28T09:24:42Z</dcterms:modified>
</cp:coreProperties>
</file>